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notesMasterIdLst>
    <p:notesMasterId r:id="rId43"/>
  </p:notesMasterIdLst>
  <p:sldIdLst>
    <p:sldId id="256" r:id="rId5"/>
    <p:sldId id="564" r:id="rId6"/>
    <p:sldId id="705" r:id="rId7"/>
    <p:sldId id="706" r:id="rId8"/>
    <p:sldId id="707" r:id="rId9"/>
    <p:sldId id="708" r:id="rId10"/>
    <p:sldId id="580" r:id="rId11"/>
    <p:sldId id="584" r:id="rId12"/>
    <p:sldId id="664" r:id="rId13"/>
    <p:sldId id="663" r:id="rId14"/>
    <p:sldId id="665" r:id="rId15"/>
    <p:sldId id="667" r:id="rId16"/>
    <p:sldId id="697" r:id="rId17"/>
    <p:sldId id="698" r:id="rId18"/>
    <p:sldId id="699" r:id="rId19"/>
    <p:sldId id="671" r:id="rId20"/>
    <p:sldId id="700" r:id="rId21"/>
    <p:sldId id="701" r:id="rId22"/>
    <p:sldId id="688" r:id="rId23"/>
    <p:sldId id="672" r:id="rId24"/>
    <p:sldId id="694" r:id="rId25"/>
    <p:sldId id="675" r:id="rId26"/>
    <p:sldId id="673" r:id="rId27"/>
    <p:sldId id="676" r:id="rId28"/>
    <p:sldId id="684" r:id="rId29"/>
    <p:sldId id="689" r:id="rId30"/>
    <p:sldId id="680" r:id="rId31"/>
    <p:sldId id="695" r:id="rId32"/>
    <p:sldId id="685" r:id="rId33"/>
    <p:sldId id="677" r:id="rId34"/>
    <p:sldId id="702" r:id="rId35"/>
    <p:sldId id="686" r:id="rId36"/>
    <p:sldId id="687" r:id="rId37"/>
    <p:sldId id="703" r:id="rId38"/>
    <p:sldId id="692" r:id="rId39"/>
    <p:sldId id="696" r:id="rId40"/>
    <p:sldId id="704" r:id="rId41"/>
    <p:sldId id="67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492F"/>
    <a:srgbClr val="FF903F"/>
    <a:srgbClr val="C531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5F3-CD57-DB40-A227-EEADCC71BD4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5A5F9-03E3-A74A-8FD6-46B80D150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7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19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65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56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04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2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39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8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86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120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52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18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302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542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25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40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00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10/6/21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6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47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09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6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68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20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10/6/21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9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10/6/21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9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10/6/21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1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84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15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10/6/21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9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2866405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Biochem</a:t>
            </a:r>
            <a:r>
              <a:rPr lang="en-US" dirty="0"/>
              <a:t> 3BP3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9059" y="1792084"/>
            <a:ext cx="6479629" cy="204541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ea typeface="+mn-lt"/>
                <a:cs typeface="+mn-lt"/>
              </a:rPr>
              <a:t>Beyond the Gene – Networks, Ontologies</a:t>
            </a:r>
            <a:endParaRPr lang="en-US" sz="3200" dirty="0">
              <a:ea typeface="+mn-lt"/>
              <a:cs typeface="+mn-lt"/>
            </a:endParaRP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2C5AF339-D522-43EE-A79E-B0631F88F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9" r="17754" b="11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4" descr="harok — Michael G. Surette Laboratory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6C704-1620-034E-B78F-4467A5495AD9}"/>
              </a:ext>
            </a:extLst>
          </p:cNvPr>
          <p:cNvSpPr txBox="1"/>
          <p:nvPr/>
        </p:nvSpPr>
        <p:spPr>
          <a:xfrm>
            <a:off x="8321040" y="4297680"/>
            <a:ext cx="292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of Oct 4, 2021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Integrating Knowledge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3FE1C-2CAA-DC4E-B84B-1C3494D7B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575443" cy="3601212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Knowledge integration in the biological sciences has two “consumers”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Humans – databases and data sets that provide a ‘one stop shop’ for integrated knowledge since no single person can keep up with the literature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Computers – databases and data sets that provide integration of knowledge in a form that computer algorithms can use to make sense of new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Key to knowledge integration is the task of ‘</a:t>
            </a:r>
            <a:r>
              <a:rPr lang="en-US" sz="2000" dirty="0" err="1"/>
              <a:t>Biocuration</a:t>
            </a:r>
            <a:r>
              <a:rPr lang="en-US" sz="2000" dirty="0"/>
              <a:t>’ – translation of scientific knowledge into a digital format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Two key tools of </a:t>
            </a:r>
            <a:r>
              <a:rPr lang="en-US" sz="2000" dirty="0" err="1"/>
              <a:t>Biocuration</a:t>
            </a:r>
            <a:r>
              <a:rPr lang="en-US" sz="2000" dirty="0"/>
              <a:t> are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Ontologies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FF903F"/>
                </a:solidFill>
              </a:rPr>
              <a:t>Networks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Raw </a:t>
            </a:r>
            <a:r>
              <a:rPr lang="en-US" sz="2000" dirty="0" err="1"/>
              <a:t>uncurated</a:t>
            </a:r>
            <a:r>
              <a:rPr lang="en-US" sz="2000" dirty="0"/>
              <a:t> data equally valuable in the form of </a:t>
            </a:r>
            <a:r>
              <a:rPr lang="en-US" sz="2000" b="1" dirty="0">
                <a:solidFill>
                  <a:srgbClr val="00B050"/>
                </a:solidFill>
              </a:rPr>
              <a:t>Interactomes</a:t>
            </a:r>
            <a:endParaRPr lang="en-US" b="1" dirty="0">
              <a:solidFill>
                <a:srgbClr val="00B05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83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Ontologies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1B19E-D03D-D04B-9362-FF57C910A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8753511" cy="3601212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Also known as “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Controlled Vocabularies</a:t>
            </a:r>
            <a:r>
              <a:rPr lang="en-US" sz="2000" dirty="0"/>
              <a:t>” – standardized names and relationships to be used in the description of biological concepts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Ontologies do not contain data but instead are conceptual and map the relationships between concepts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Data can be tagged with ontological terms, thus placing the data within a larger conceptual framework plus allowing comparison among data sets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Computer algorithms see ontologies as graphs they can traverse to answer questions about data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The most heavily adopted ontology is the </a:t>
            </a:r>
            <a:r>
              <a:rPr lang="en-US" sz="2000" b="1" dirty="0"/>
              <a:t>Gene Ontology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represents gene and gene product information among all species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focused upon Molecular Function, Cellular Component, and Biological Process</a:t>
            </a:r>
          </a:p>
        </p:txBody>
      </p:sp>
    </p:spTree>
    <p:extLst>
      <p:ext uri="{BB962C8B-B14F-4D97-AF65-F5344CB8AC3E}">
        <p14:creationId xmlns:p14="http://schemas.microsoft.com/office/powerpoint/2010/main" val="354007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3791093" cy="1989684"/>
          </a:xfrm>
        </p:spPr>
        <p:txBody>
          <a:bodyPr/>
          <a:lstStyle/>
          <a:p>
            <a:pPr algn="l" eaLnBrk="1" hangingPunct="1"/>
            <a:r>
              <a:rPr lang="en-US" sz="3200" dirty="0"/>
              <a:t>CYP1A1 Annotated by the Gene Ontology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ED402A-022C-714C-B5AD-5B63CA524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p450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358" y="471236"/>
            <a:ext cx="6480720" cy="2289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p450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86" y="3060228"/>
            <a:ext cx="6948264" cy="3376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8202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3791093" cy="1989684"/>
          </a:xfrm>
        </p:spPr>
        <p:txBody>
          <a:bodyPr/>
          <a:lstStyle/>
          <a:p>
            <a:pPr algn="l" eaLnBrk="1" hangingPunct="1"/>
            <a:r>
              <a:rPr lang="en-US" sz="3200" dirty="0"/>
              <a:t>CYP1A1 Annotated by the Gene Ontology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ED402A-022C-714C-B5AD-5B63CA524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p450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358" y="471236"/>
            <a:ext cx="6480720" cy="2289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p450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86" y="3060228"/>
            <a:ext cx="6948264" cy="3376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6C0DAFC-9BB3-ED43-9B55-DE68364F159B}"/>
              </a:ext>
            </a:extLst>
          </p:cNvPr>
          <p:cNvSpPr/>
          <p:nvPr/>
        </p:nvSpPr>
        <p:spPr bwMode="auto">
          <a:xfrm>
            <a:off x="7144606" y="3060228"/>
            <a:ext cx="1008112" cy="345638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56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3791093" cy="1989684"/>
          </a:xfrm>
        </p:spPr>
        <p:txBody>
          <a:bodyPr/>
          <a:lstStyle/>
          <a:p>
            <a:r>
              <a:rPr lang="en-US" sz="3200" dirty="0"/>
              <a:t>“Iron Ion Binding” Gene Ontology term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ED402A-022C-714C-B5AD-5B63CA524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3565132"/>
            <a:ext cx="9606266" cy="2196095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An ontology term has an Accession, Name, and Definition as it’s minimum information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Terms often include references to external information, such as a citation from the scientific literature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External data can be linked to the term by analysis (e.g. gene annotation algorithms, </a:t>
            </a:r>
            <a:r>
              <a:rPr lang="en-US" dirty="0" err="1"/>
              <a:t>Pfam</a:t>
            </a:r>
            <a:r>
              <a:rPr lang="en-US" dirty="0"/>
              <a:t> analysis, </a:t>
            </a:r>
            <a:r>
              <a:rPr lang="en-US" dirty="0" err="1"/>
              <a:t>etc</a:t>
            </a:r>
            <a:r>
              <a:rPr lang="en-US" dirty="0"/>
              <a:t>) &lt;- not part of the ontology itself</a:t>
            </a:r>
          </a:p>
        </p:txBody>
      </p:sp>
      <p:pic>
        <p:nvPicPr>
          <p:cNvPr id="7" name="Picture 6" descr="term.tiff">
            <a:extLst>
              <a:ext uri="{FF2B5EF4-FFF2-40B4-BE49-F238E27FC236}">
                <a16:creationId xmlns:a16="http://schemas.microsoft.com/office/drawing/2014/main" id="{CD913462-ADA1-8941-B2C2-44CDF7FD6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8" y="421046"/>
            <a:ext cx="6645480" cy="300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60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3791093" cy="1989684"/>
          </a:xfrm>
        </p:spPr>
        <p:txBody>
          <a:bodyPr/>
          <a:lstStyle/>
          <a:p>
            <a:r>
              <a:rPr lang="en-US" sz="3200" dirty="0"/>
              <a:t>“Iron Ion Binding” Gene Ontology term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ED402A-022C-714C-B5AD-5B63CA524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568539"/>
            <a:ext cx="6893888" cy="3328827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Each ontology term is connected to other ontology terms via carefully defined relationship types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“</a:t>
            </a:r>
            <a:r>
              <a:rPr lang="en-US" dirty="0" err="1"/>
              <a:t>is_a</a:t>
            </a:r>
            <a:r>
              <a:rPr lang="en-US" dirty="0"/>
              <a:t>” and “</a:t>
            </a:r>
            <a:r>
              <a:rPr lang="en-US" dirty="0" err="1"/>
              <a:t>part_of</a:t>
            </a:r>
            <a:r>
              <a:rPr lang="en-US" dirty="0"/>
              <a:t>” are the most common relationship types but each ontology may have its own specific types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Tagging data with ontology terms allows researchers to search or classify their data using specific or general terms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Ontologies can help researchers discover unrealized relationships among results</a:t>
            </a:r>
          </a:p>
        </p:txBody>
      </p:sp>
      <p:pic>
        <p:nvPicPr>
          <p:cNvPr id="5" name="Picture 4" descr="visualize.png">
            <a:extLst>
              <a:ext uri="{FF2B5EF4-FFF2-40B4-BE49-F238E27FC236}">
                <a16:creationId xmlns:a16="http://schemas.microsoft.com/office/drawing/2014/main" id="{D3E3D975-B1F5-8A43-94EA-D5AE8E31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329" y="128062"/>
            <a:ext cx="3525679" cy="6452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113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16633"/>
            <a:ext cx="7798928" cy="6698911"/>
          </a:xfrm>
          <a:prstGeom prst="rect">
            <a:avLst/>
          </a:prstGeom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193122" y="390419"/>
            <a:ext cx="266309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Example – Gene annotation highlighted three GO Terms in a data set (in </a:t>
            </a:r>
            <a:r>
              <a:rPr lang="en-US" dirty="0" err="1"/>
              <a:t>colour</a:t>
            </a:r>
            <a:r>
              <a:rPr lang="en-US" dirty="0"/>
              <a:t>) but the Gene Ontology shows how they are linked by common biological processes</a:t>
            </a:r>
          </a:p>
        </p:txBody>
      </p:sp>
    </p:spTree>
    <p:extLst>
      <p:ext uri="{BB962C8B-B14F-4D97-AF65-F5344CB8AC3E}">
        <p14:creationId xmlns:p14="http://schemas.microsoft.com/office/powerpoint/2010/main" val="149991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3791093" cy="1989684"/>
          </a:xfrm>
        </p:spPr>
        <p:txBody>
          <a:bodyPr/>
          <a:lstStyle/>
          <a:p>
            <a:r>
              <a:rPr lang="en-US" sz="3200" dirty="0"/>
              <a:t>OBO &amp; OWL formats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ED402A-022C-714C-B5AD-5B63CA524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247900"/>
            <a:ext cx="3613150" cy="3513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Computer readable descriptions of an ontology allow development of algorithms to perform analysis in an ontological context</a:t>
            </a:r>
          </a:p>
        </p:txBody>
      </p:sp>
      <p:pic>
        <p:nvPicPr>
          <p:cNvPr id="5" name="Picture 4" descr="obo.tiff">
            <a:extLst>
              <a:ext uri="{FF2B5EF4-FFF2-40B4-BE49-F238E27FC236}">
                <a16:creationId xmlns:a16="http://schemas.microsoft.com/office/drawing/2014/main" id="{9F14CC32-16D4-B248-AD58-8A1F400CF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09" y="502815"/>
            <a:ext cx="7142442" cy="52584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2428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3791093" cy="1989684"/>
          </a:xfrm>
        </p:spPr>
        <p:txBody>
          <a:bodyPr/>
          <a:lstStyle/>
          <a:p>
            <a:r>
              <a:rPr lang="en-US" sz="3200" dirty="0"/>
              <a:t>OBO Foundry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ED402A-022C-714C-B5AD-5B63CA524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89100"/>
            <a:ext cx="3613150" cy="4072127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www.obofoundry.org</a:t>
            </a:r>
            <a:r>
              <a:rPr lang="en-US" dirty="0"/>
              <a:t> - a repository of thousands of ontologies, each developed by ‘domain experts’, i.e. Biocurators with expert knowledge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Dr. McArthur’s lab are ‘domain experts’ in Antibiotic Resistance and have developed the Antibiotic Resistance Ontology</a:t>
            </a:r>
          </a:p>
        </p:txBody>
      </p:sp>
      <p:pic>
        <p:nvPicPr>
          <p:cNvPr id="6" name="Picture 5" descr="obofoundry.tiff">
            <a:extLst>
              <a:ext uri="{FF2B5EF4-FFF2-40B4-BE49-F238E27FC236}">
                <a16:creationId xmlns:a16="http://schemas.microsoft.com/office/drawing/2014/main" id="{C5E6C244-C59F-CA4A-ADA8-AF08F8EC4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77" y="770890"/>
            <a:ext cx="7241849" cy="4553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7713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OBO Foundry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9C7815-56C3-AD47-9E94-180FC8851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048750" cy="3601212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Enforces standards – particularly for syntax and relationship types – defined by Principles (three shown below)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Principle #1 – OPEN - Available to all without constraint, preferably using a Creative Commons license.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Principle #2 – FORMAT – Ontologies must be available in a common format language using standard syntax – OWL or OBO.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Principle #3 – </a:t>
            </a:r>
            <a:r>
              <a:rPr lang="en-US" dirty="0">
                <a:solidFill>
                  <a:schemeClr val="bg2"/>
                </a:solidFill>
                <a:highlight>
                  <a:srgbClr val="C531FF"/>
                </a:highlight>
              </a:rPr>
              <a:t>ORTHOGONAL</a:t>
            </a:r>
            <a:r>
              <a:rPr lang="en-US" dirty="0"/>
              <a:t> – terms must be unique – no duplicate terms among ontologies (i.e. a beta-lactamase GO term and a beta-lactamase ARO term). Where ontologies overlap, they use the exact same term (i.e. the ARO and GO both cite the GO term for beta-lactamase). This creates interconnectedness among ontologies!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There is often conflict in ontology development between ‘correctness’ and ‘usefulness’ - see Goble &amp; Wroe. 2004. The Montagues and the Capulets. </a:t>
            </a:r>
            <a:r>
              <a:rPr lang="en-US" i="1" dirty="0"/>
              <a:t>Comp </a:t>
            </a:r>
            <a:r>
              <a:rPr lang="en-US" i="1" dirty="0" err="1"/>
              <a:t>Funct</a:t>
            </a:r>
            <a:r>
              <a:rPr lang="en-US" i="1" dirty="0"/>
              <a:t> Genomics</a:t>
            </a:r>
            <a:r>
              <a:rPr lang="en-US" dirty="0"/>
              <a:t> 5: 623-32.</a:t>
            </a:r>
          </a:p>
        </p:txBody>
      </p:sp>
    </p:spTree>
    <p:extLst>
      <p:ext uri="{BB962C8B-B14F-4D97-AF65-F5344CB8AC3E}">
        <p14:creationId xmlns:p14="http://schemas.microsoft.com/office/powerpoint/2010/main" val="100324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This week...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14217-D7E7-BC43-9714-8FAAE821E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79"/>
          <a:stretch/>
        </p:blipFill>
        <p:spPr>
          <a:xfrm>
            <a:off x="2664158" y="1375843"/>
            <a:ext cx="7335836" cy="4411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01352649-0CEF-5C47-8BFC-E9D5283C9265}"/>
              </a:ext>
            </a:extLst>
          </p:cNvPr>
          <p:cNvSpPr/>
          <p:nvPr/>
        </p:nvSpPr>
        <p:spPr>
          <a:xfrm>
            <a:off x="8798688" y="2478912"/>
            <a:ext cx="914400" cy="35302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7A8F2-6003-4D41-9939-BD5638E67099}"/>
              </a:ext>
            </a:extLst>
          </p:cNvPr>
          <p:cNvSpPr txBox="1"/>
          <p:nvPr/>
        </p:nvSpPr>
        <p:spPr>
          <a:xfrm>
            <a:off x="9805685" y="2478912"/>
            <a:ext cx="2104664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Lab 4 problems due Oct 22</a:t>
            </a:r>
            <a:r>
              <a:rPr lang="en-US" sz="1600" baseline="30000" dirty="0"/>
              <a:t>nd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Need to submit: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answers to the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FASTA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PHYLIP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RaxML</a:t>
            </a:r>
            <a:r>
              <a:rPr lang="en-US" sz="1600" dirty="0"/>
              <a:t> file </a:t>
            </a:r>
          </a:p>
        </p:txBody>
      </p:sp>
    </p:spTree>
    <p:extLst>
      <p:ext uri="{BB962C8B-B14F-4D97-AF65-F5344CB8AC3E}">
        <p14:creationId xmlns:p14="http://schemas.microsoft.com/office/powerpoint/2010/main" val="904162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8B4DE5D-B270-964C-9ED0-AD80A8C1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D6276C-339D-6141-854A-34E846FB7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2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Networks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5419FB-E52C-9C4D-A80C-DCC40C476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505950" cy="360121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Whereas ontologies map relationships between concepts, networks generally map relationships between real entities that can be measured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Unlike ontologies, networks are generally not hierarchical in nature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best examples of a familiar network are a biochemical reaction or a regulatory pathway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most commonly used network resource is the KEGG: Kyoto Encyclopedia of Genes and Genomes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Networks reflect a synthesis of knowledge, particularly around gene regulation and biochemical reactions</a:t>
            </a:r>
          </a:p>
        </p:txBody>
      </p:sp>
    </p:spTree>
    <p:extLst>
      <p:ext uri="{BB962C8B-B14F-4D97-AF65-F5344CB8AC3E}">
        <p14:creationId xmlns:p14="http://schemas.microsoft.com/office/powerpoint/2010/main" val="1997031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Glycolysis in KEGG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24C6A-0173-8248-AC2D-17E3D9A96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00200"/>
            <a:ext cx="6457949" cy="429260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glycolysis network in KEGG represents understood relationships among enzymes and compounds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Each enzyme or compound “term” is associated with a large volume of curated information on its classification, association with disease, role in the cell, etc.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Networks like KEGG are useful for either learning about a pathway or annotating / analyzing data in the context of a pathway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KEGG includes computer-readable data formats</a:t>
            </a:r>
          </a:p>
        </p:txBody>
      </p:sp>
      <p:pic>
        <p:nvPicPr>
          <p:cNvPr id="2" name="Picture 1" descr="map000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173342"/>
            <a:ext cx="4514849" cy="646329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184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 err="1"/>
              <a:t>Interactomes</a:t>
            </a: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AA1B9D-FCE2-2E46-AD16-61477E0F1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8921750" cy="3601212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Whereas networks &amp; ontologies reflect a synthesis of knowledge, they do not integrate raw experimental data, i.e. data that can lead to new knowledge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Interactomes reflect raw data from single experiments or integration of raw data from multiple experiments – they are not curated knowledge, they are experimental observations!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Interactomes track “interactions” between two entities. Examples: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compound – protein interaction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protein – protein interaction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compound – gene expression interaction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While the interaction has been observed, often the mechanism or the biological importance is not understood – a focus of Systems Biology</a:t>
            </a:r>
          </a:p>
        </p:txBody>
      </p:sp>
    </p:spTree>
    <p:extLst>
      <p:ext uri="{BB962C8B-B14F-4D97-AF65-F5344CB8AC3E}">
        <p14:creationId xmlns:p14="http://schemas.microsoft.com/office/powerpoint/2010/main" val="1387196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cb2689-f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20" y="473153"/>
            <a:ext cx="6408712" cy="5521247"/>
          </a:xfrm>
          <a:prstGeom prst="rect">
            <a:avLst/>
          </a:prstGeom>
        </p:spPr>
      </p:pic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1320800" y="6092459"/>
            <a:ext cx="76835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A genomic toolkit to investigate </a:t>
            </a:r>
            <a:r>
              <a:rPr lang="en-US" sz="1600" dirty="0" err="1"/>
              <a:t>kinesin</a:t>
            </a:r>
            <a:r>
              <a:rPr lang="en-US" sz="1600" dirty="0"/>
              <a:t> and myosin motor function in cells. </a:t>
            </a:r>
            <a:r>
              <a:rPr lang="en-US" sz="1600" dirty="0" err="1"/>
              <a:t>Maliga</a:t>
            </a:r>
            <a:r>
              <a:rPr lang="en-US" sz="1600" i="1" dirty="0"/>
              <a:t> et al</a:t>
            </a:r>
            <a:r>
              <a:rPr lang="en-US" sz="1600" dirty="0"/>
              <a:t>. 2013</a:t>
            </a:r>
            <a:r>
              <a:rPr lang="en-US" sz="1600" i="1" dirty="0"/>
              <a:t>. Nature Cell Biology </a:t>
            </a:r>
            <a:r>
              <a:rPr lang="en-US" sz="1600" dirty="0"/>
              <a:t>15: 325-334</a:t>
            </a: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8446740" y="1598713"/>
            <a:ext cx="331346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dirty="0"/>
              <a:t>191 candidate protein–protein interactions measured by affinity-purification mass spectrometry</a:t>
            </a:r>
          </a:p>
          <a:p>
            <a:pPr marL="342900" indent="-342900">
              <a:buFont typeface="Arial"/>
              <a:buChar char="•"/>
            </a:pP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Nodes (circles) = proteins; shaded gray for known motor proteins</a:t>
            </a:r>
          </a:p>
          <a:p>
            <a:pPr marL="342900" indent="-342900">
              <a:buFont typeface="Arial"/>
              <a:buChar char="•"/>
            </a:pP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Edges (line) = interactions; shaded black if previously unknown</a:t>
            </a:r>
          </a:p>
          <a:p>
            <a:pPr marL="342900" indent="-342900">
              <a:buFont typeface="Arial"/>
              <a:buChar char="•"/>
            </a:pP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Nodes are </a:t>
            </a:r>
            <a:r>
              <a:rPr lang="en-US" sz="1600" dirty="0" err="1"/>
              <a:t>coloured</a:t>
            </a:r>
            <a:r>
              <a:rPr lang="en-US" sz="1600" dirty="0"/>
              <a:t> by localization</a:t>
            </a:r>
          </a:p>
          <a:p>
            <a:pPr marL="342900" indent="-342900">
              <a:buFont typeface="Arial"/>
              <a:buChar char="•"/>
            </a:pPr>
            <a:endParaRPr lang="en-US" sz="1600" dirty="0"/>
          </a:p>
          <a:p>
            <a:pPr marL="342900" indent="-342900">
              <a:buFont typeface="Arial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28181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Data Formats &amp; Software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414810-ED0A-5C43-8188-4D0DFA55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099550" cy="3601212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Interactome data can be stored in a number of formats (SIF, NNF, XGMML, SBML, etc.)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There are a number of domain specific repositories but not one centralized repository – data files often provided as supplementary files with a scientific publication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Data repositories and the role of publishers in ensuring scientific data is accessible and not lost over time is a very active discussion in the scientific community, e.g. </a:t>
            </a:r>
            <a:r>
              <a:rPr lang="en-US" i="1" dirty="0" err="1"/>
              <a:t>GigaScience</a:t>
            </a:r>
            <a:r>
              <a:rPr lang="en-US" i="1" dirty="0"/>
              <a:t> Journal</a:t>
            </a:r>
            <a:r>
              <a:rPr lang="en-US" dirty="0"/>
              <a:t>, </a:t>
            </a:r>
            <a:r>
              <a:rPr lang="en-US" dirty="0" err="1"/>
              <a:t>www.gigasciencejournal.com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29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Data Formats &amp; 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71C7B-5751-CF45-A617-8AA0F937C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0" y="533908"/>
            <a:ext cx="4178300" cy="5790184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The most popular software for analysis of interactome data is </a:t>
            </a:r>
            <a:r>
              <a:rPr lang="en-US" sz="2000" dirty="0" err="1"/>
              <a:t>Cytoscape</a:t>
            </a:r>
            <a:r>
              <a:rPr lang="en-US" sz="2000" dirty="0"/>
              <a:t>, </a:t>
            </a:r>
            <a:r>
              <a:rPr lang="en-US" sz="2000" dirty="0" err="1"/>
              <a:t>www.cytoscape.org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err="1"/>
              <a:t>Cytoscape</a:t>
            </a:r>
            <a:r>
              <a:rPr lang="en-US" sz="2000" dirty="0"/>
              <a:t> allows interactome mining and visualization but also analysis of outside data (e.g. RNA-Seq) in the context of observed interactomes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e.g. are the genes upregulated in my RNA-Seq experiment reflective of a specific sub-set of protein-protein interactions?</a:t>
            </a:r>
          </a:p>
        </p:txBody>
      </p:sp>
      <p:pic>
        <p:nvPicPr>
          <p:cNvPr id="2" name="Picture 1" descr="intro_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2039874"/>
            <a:ext cx="7054850" cy="31664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383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3355115-0F85-8C41-A4F0-2EFBBEDCE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5134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Connections &amp; Cross-References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A88B8C-DBE2-4F4B-AF07-2CD15EA7E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55180"/>
            <a:ext cx="8000116" cy="4106048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Connections &amp; Cross-References lead to standardization &amp; normalization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Standardization – a common language is used to describe biological phenomena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Normalization – data, models, citations, and algorithms are annotated using the same common language, allowing easier sharing and comparison of data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Connections &amp; Cross-Reference combined with computer-readable representations leads to powerful analytical tools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Examples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A protein-protein interactome dataset uses GenBank accessions for all the proteins observed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Gene Ontology annotates GenBank so all protein GenBank accessions are associated with GO terms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InterPro</a:t>
            </a:r>
            <a:r>
              <a:rPr lang="en-US" dirty="0"/>
              <a:t> curates connections between </a:t>
            </a:r>
            <a:r>
              <a:rPr lang="en-US" dirty="0" err="1"/>
              <a:t>Pfam</a:t>
            </a:r>
            <a:r>
              <a:rPr lang="en-US" dirty="0"/>
              <a:t> and PROSITE models and Gene Ontology terms</a:t>
            </a:r>
          </a:p>
        </p:txBody>
      </p:sp>
    </p:spTree>
    <p:extLst>
      <p:ext uri="{BB962C8B-B14F-4D97-AF65-F5344CB8AC3E}">
        <p14:creationId xmlns:p14="http://schemas.microsoft.com/office/powerpoint/2010/main" val="651894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Enrichment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74B090-2238-BC4F-9B05-EE2568A36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8891366" cy="3601212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 powerful tool for high-level interpretation of complex experimental data, allowing investigator to detect biological processes otherwise not apparent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Computational and statistical in nature – uses ontologies, networks, or interactomes to test if a specific biological process, pathway, or interaction is highlighted by the data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Null hypothesis – no ontological term, biochemical or regulatory network, or known interactions are over-represented in my data (relative to controls or background signal)</a:t>
            </a:r>
          </a:p>
        </p:txBody>
      </p:sp>
    </p:spTree>
    <p:extLst>
      <p:ext uri="{BB962C8B-B14F-4D97-AF65-F5344CB8AC3E}">
        <p14:creationId xmlns:p14="http://schemas.microsoft.com/office/powerpoint/2010/main" val="2604912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Coming up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14217-D7E7-BC43-9714-8FAAE821E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792"/>
          <a:stretch/>
        </p:blipFill>
        <p:spPr>
          <a:xfrm>
            <a:off x="2340067" y="1608718"/>
            <a:ext cx="7335836" cy="862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98CF47C5-62A5-B441-8AA4-D214907508DE}"/>
              </a:ext>
            </a:extLst>
          </p:cNvPr>
          <p:cNvSpPr/>
          <p:nvPr/>
        </p:nvSpPr>
        <p:spPr>
          <a:xfrm>
            <a:off x="7778187" y="1979108"/>
            <a:ext cx="914400" cy="35302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2B05F3-45F8-0447-AE47-EB445AF65B11}"/>
              </a:ext>
            </a:extLst>
          </p:cNvPr>
          <p:cNvSpPr txBox="1"/>
          <p:nvPr/>
        </p:nvSpPr>
        <p:spPr>
          <a:xfrm>
            <a:off x="8796759" y="1979108"/>
            <a:ext cx="21046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 problems due</a:t>
            </a:r>
          </a:p>
        </p:txBody>
      </p:sp>
    </p:spTree>
    <p:extLst>
      <p:ext uri="{BB962C8B-B14F-4D97-AF65-F5344CB8AC3E}">
        <p14:creationId xmlns:p14="http://schemas.microsoft.com/office/powerpoint/2010/main" val="4203655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Enrichment Example:</a:t>
            </a:r>
          </a:p>
        </p:txBody>
      </p:sp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7572164" y="533892"/>
            <a:ext cx="266429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1300 genes up-regulated in response to dioxin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7536160" y="2276872"/>
            <a:ext cx="27363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All genes in the genome</a:t>
            </a:r>
          </a:p>
        </p:txBody>
      </p:sp>
      <p:pic>
        <p:nvPicPr>
          <p:cNvPr id="2" name="Picture 1" descr="Unknow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1" y="1565691"/>
            <a:ext cx="1545161" cy="1028234"/>
          </a:xfrm>
          <a:prstGeom prst="rect">
            <a:avLst/>
          </a:prstGeom>
        </p:spPr>
      </p:pic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921317" y="2573803"/>
            <a:ext cx="15121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i="1" dirty="0" err="1"/>
              <a:t>Danio</a:t>
            </a:r>
            <a:r>
              <a:rPr lang="en-US" i="1" dirty="0"/>
              <a:t> </a:t>
            </a:r>
            <a:r>
              <a:rPr lang="en-US" i="1" dirty="0" err="1"/>
              <a:t>rerio</a:t>
            </a:r>
            <a:endParaRPr lang="en-US" i="1" dirty="0"/>
          </a:p>
        </p:txBody>
      </p:sp>
      <p:pic>
        <p:nvPicPr>
          <p:cNvPr id="3" name="Picture 2" descr="Unknown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08" y="1599803"/>
            <a:ext cx="864096" cy="490041"/>
          </a:xfrm>
          <a:prstGeom prst="rect">
            <a:avLst/>
          </a:prstGeom>
        </p:spPr>
      </p:pic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8647436" y="1648054"/>
            <a:ext cx="5137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VS</a:t>
            </a:r>
          </a:p>
        </p:txBody>
      </p:sp>
      <p:sp>
        <p:nvSpPr>
          <p:cNvPr id="8" name="Down Arrow 7"/>
          <p:cNvSpPr/>
          <p:nvPr/>
        </p:nvSpPr>
        <p:spPr bwMode="auto">
          <a:xfrm>
            <a:off x="8661996" y="3016450"/>
            <a:ext cx="484632" cy="1770496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7536160" y="5157192"/>
            <a:ext cx="2736304" cy="147732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GO terms for oxidative stress response, DNA damage repair statistically enriched in the up-regulated genes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5878788" y="3420319"/>
            <a:ext cx="273630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Gene Ontology</a:t>
            </a:r>
          </a:p>
          <a:p>
            <a:pPr algn="r"/>
            <a:r>
              <a:rPr lang="en-US" dirty="0"/>
              <a:t>enrichment analysis</a:t>
            </a: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2825108" y="2185440"/>
            <a:ext cx="8640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dioxin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4295800" y="1475492"/>
            <a:ext cx="1368152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CONTROL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295800" y="2051556"/>
            <a:ext cx="1368152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EXPOSED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6096000" y="1700808"/>
            <a:ext cx="1476164" cy="4846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6096000" y="1394349"/>
            <a:ext cx="1221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05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Enrichment Example:</a:t>
            </a:r>
          </a:p>
        </p:txBody>
      </p:sp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7572164" y="533892"/>
            <a:ext cx="266429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1300 genes up-regulated in response to dioxin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7536160" y="2276872"/>
            <a:ext cx="27363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All genes in the genome</a:t>
            </a:r>
          </a:p>
        </p:txBody>
      </p:sp>
      <p:pic>
        <p:nvPicPr>
          <p:cNvPr id="2" name="Picture 1" descr="Unknow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1" y="1565691"/>
            <a:ext cx="1545161" cy="1028234"/>
          </a:xfrm>
          <a:prstGeom prst="rect">
            <a:avLst/>
          </a:prstGeom>
        </p:spPr>
      </p:pic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921317" y="2573803"/>
            <a:ext cx="15121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i="1" dirty="0" err="1"/>
              <a:t>Danio</a:t>
            </a:r>
            <a:r>
              <a:rPr lang="en-US" i="1" dirty="0"/>
              <a:t> </a:t>
            </a:r>
            <a:r>
              <a:rPr lang="en-US" i="1" dirty="0" err="1"/>
              <a:t>rerio</a:t>
            </a:r>
            <a:endParaRPr lang="en-US" i="1" dirty="0"/>
          </a:p>
        </p:txBody>
      </p:sp>
      <p:pic>
        <p:nvPicPr>
          <p:cNvPr id="3" name="Picture 2" descr="Unknown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08" y="1599803"/>
            <a:ext cx="864096" cy="490041"/>
          </a:xfrm>
          <a:prstGeom prst="rect">
            <a:avLst/>
          </a:prstGeom>
        </p:spPr>
      </p:pic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8647436" y="1648054"/>
            <a:ext cx="5137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VS</a:t>
            </a:r>
          </a:p>
        </p:txBody>
      </p:sp>
      <p:sp>
        <p:nvSpPr>
          <p:cNvPr id="8" name="Down Arrow 7"/>
          <p:cNvSpPr/>
          <p:nvPr/>
        </p:nvSpPr>
        <p:spPr bwMode="auto">
          <a:xfrm>
            <a:off x="8661996" y="3016450"/>
            <a:ext cx="484632" cy="1770496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7536160" y="5157192"/>
            <a:ext cx="2736304" cy="147732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GO terms for oxidative stress response, DNA damage repair statistically enriched in the up-regulated genes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5878788" y="3420319"/>
            <a:ext cx="273630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Gene Ontology</a:t>
            </a:r>
          </a:p>
          <a:p>
            <a:pPr algn="r"/>
            <a:r>
              <a:rPr lang="en-US" dirty="0"/>
              <a:t>enrichment analysis</a:t>
            </a: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2825108" y="2185440"/>
            <a:ext cx="8640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dioxin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4295800" y="1475492"/>
            <a:ext cx="1368152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CONTROL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295800" y="2051556"/>
            <a:ext cx="1368152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EXPOSED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6096000" y="1700808"/>
            <a:ext cx="1476164" cy="4846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charset="0"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6096000" y="1394349"/>
            <a:ext cx="1221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CB3A2F9C-B11C-794C-9808-13C96E17B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7343" y="3143320"/>
            <a:ext cx="382357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Each gene tagged with a different set of ontology terms in the genome annotation</a:t>
            </a: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5AB697B7-52B3-A644-B2B8-60F711E3B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7343" y="4402295"/>
            <a:ext cx="382357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Algorithm traverses the entire ontology to determine which higher-level ontology terms are involved in enrichment</a:t>
            </a:r>
          </a:p>
        </p:txBody>
      </p:sp>
    </p:spTree>
    <p:extLst>
      <p:ext uri="{BB962C8B-B14F-4D97-AF65-F5344CB8AC3E}">
        <p14:creationId xmlns:p14="http://schemas.microsoft.com/office/powerpoint/2010/main" val="3402419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Enrichment Example - KEGG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F422F8-0576-B444-8E67-4B63143F1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3937401" cy="360121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Purple – enzyme in cotton but not differentially regulated</a:t>
            </a:r>
          </a:p>
          <a:p>
            <a:endParaRPr lang="en-US" dirty="0"/>
          </a:p>
          <a:p>
            <a:r>
              <a:rPr lang="en-US" dirty="0"/>
              <a:t>Blue – downregulated</a:t>
            </a:r>
          </a:p>
          <a:p>
            <a:endParaRPr lang="en-US" dirty="0"/>
          </a:p>
          <a:p>
            <a:r>
              <a:rPr lang="en-US" dirty="0"/>
              <a:t>Red – upregulated</a:t>
            </a:r>
          </a:p>
          <a:p>
            <a:endParaRPr lang="en-US" dirty="0"/>
          </a:p>
          <a:p>
            <a:r>
              <a:rPr lang="en-US" dirty="0"/>
              <a:t>Bowman </a:t>
            </a:r>
            <a:r>
              <a:rPr lang="en-US" i="1" dirty="0"/>
              <a:t>et al</a:t>
            </a:r>
            <a:r>
              <a:rPr lang="en-US" dirty="0"/>
              <a:t>. 2013. RNA-Seq Transcriptome Profiling of Upland Cotton (Gossypium </a:t>
            </a:r>
            <a:r>
              <a:rPr lang="en-US" dirty="0" err="1"/>
              <a:t>hirsutum</a:t>
            </a:r>
            <a:r>
              <a:rPr lang="en-US" dirty="0"/>
              <a:t> L.) Root Tissue under Water-Deficit Stress. </a:t>
            </a:r>
            <a:r>
              <a:rPr lang="en-US" i="1" dirty="0" err="1"/>
              <a:t>PLoS</a:t>
            </a:r>
            <a:r>
              <a:rPr lang="en-US" i="1" dirty="0"/>
              <a:t> ONE</a:t>
            </a:r>
            <a:r>
              <a:rPr lang="en-US" dirty="0"/>
              <a:t> 8(12):e82634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Figure_4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493" y="1370658"/>
            <a:ext cx="6910086" cy="52809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1129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Enrichment Example - </a:t>
            </a:r>
            <a:r>
              <a:rPr lang="en-US" sz="3200" dirty="0" err="1"/>
              <a:t>Interactomes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F2DE0-98BC-E84F-8A3F-0D04BFEF5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60" y="4818127"/>
            <a:ext cx="4585584" cy="104172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Enrichment map for estrogen treatment of breast cancer cells at 24 hours of culture.</a:t>
            </a:r>
          </a:p>
          <a:p>
            <a:pPr marL="0" indent="0">
              <a:buNone/>
            </a:pPr>
            <a:r>
              <a:rPr lang="en-US" dirty="0"/>
              <a:t>Merico </a:t>
            </a:r>
            <a:r>
              <a:rPr lang="en-US" i="1" dirty="0"/>
              <a:t>et al</a:t>
            </a:r>
            <a:r>
              <a:rPr lang="en-US" dirty="0"/>
              <a:t>. 2010. Enrichment Map: A Network-Based Method for Gene-Set Enrichment Visualization and Interpretation. </a:t>
            </a:r>
            <a:r>
              <a:rPr lang="en-US" i="1" dirty="0" err="1"/>
              <a:t>PLoS</a:t>
            </a:r>
            <a:r>
              <a:rPr lang="en-US" i="1" dirty="0"/>
              <a:t> One</a:t>
            </a:r>
            <a:r>
              <a:rPr lang="en-US" dirty="0"/>
              <a:t> 5(11):e13984.</a:t>
            </a:r>
          </a:p>
          <a:p>
            <a:endParaRPr lang="en-US" dirty="0"/>
          </a:p>
        </p:txBody>
      </p:sp>
      <p:pic>
        <p:nvPicPr>
          <p:cNvPr id="2" name="Picture 1" descr="enrichmentmap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154" y="1400626"/>
            <a:ext cx="6588224" cy="5119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90F62E-1543-7148-B75A-EAD9D76E91C8}"/>
              </a:ext>
            </a:extLst>
          </p:cNvPr>
          <p:cNvSpPr txBox="1"/>
          <p:nvPr/>
        </p:nvSpPr>
        <p:spPr>
          <a:xfrm>
            <a:off x="565150" y="1840375"/>
            <a:ext cx="4481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 expression with estrogen treatment examined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Down- and upregulated genes examined in the context of known protein and other interactions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25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Enrichment Example - </a:t>
            </a:r>
            <a:r>
              <a:rPr lang="en-US" sz="3200" dirty="0" err="1"/>
              <a:t>Interactomes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F2DE0-98BC-E84F-8A3F-0D04BFEF5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28" y="1736202"/>
            <a:ext cx="4386805" cy="2939969"/>
          </a:xfrm>
        </p:spPr>
        <p:txBody>
          <a:bodyPr>
            <a:normAutofit/>
          </a:bodyPr>
          <a:lstStyle/>
          <a:p>
            <a:r>
              <a:rPr lang="en-US" sz="2000" dirty="0"/>
              <a:t>Cell cycle &amp; microtubule cytoskeleton genes and processes are up-regulated at the transcript level – can this help guide drug discovery?</a:t>
            </a:r>
          </a:p>
        </p:txBody>
      </p:sp>
      <p:pic>
        <p:nvPicPr>
          <p:cNvPr id="5" name="Picture 4" descr="enrichmentmap3.png">
            <a:extLst>
              <a:ext uri="{FF2B5EF4-FFF2-40B4-BE49-F238E27FC236}">
                <a16:creationId xmlns:a16="http://schemas.microsoft.com/office/drawing/2014/main" id="{7EE7B160-5703-3E41-839C-B3B0D9A52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703" y="1854958"/>
            <a:ext cx="6277900" cy="296316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DC952A-17EF-1E48-9325-C04F1E552945}"/>
              </a:ext>
            </a:extLst>
          </p:cNvPr>
          <p:cNvSpPr txBox="1">
            <a:spLocks/>
          </p:cNvSpPr>
          <p:nvPr/>
        </p:nvSpPr>
        <p:spPr>
          <a:xfrm>
            <a:off x="670860" y="4818127"/>
            <a:ext cx="4585584" cy="104172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Enrichment map for estrogen treatment of breast cancer cells at 24 hours of culture.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Merico </a:t>
            </a:r>
            <a:r>
              <a:rPr lang="en-US" i="1"/>
              <a:t>et al</a:t>
            </a:r>
            <a:r>
              <a:rPr lang="en-US"/>
              <a:t>. 2010. Enrichment Map: A Network-Based Method for Gene-Set Enrichment Visualization and Interpretation. </a:t>
            </a:r>
            <a:r>
              <a:rPr lang="en-US" i="1"/>
              <a:t>PLoS One</a:t>
            </a:r>
            <a:r>
              <a:rPr lang="en-US"/>
              <a:t> 5(11):e13984.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28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96AD303-3ECC-F44E-80DD-5B92C4BE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7236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Enrichment </a:t>
            </a:r>
            <a:r>
              <a:rPr lang="mr-IN" sz="3200" dirty="0"/>
              <a:t>–</a:t>
            </a:r>
            <a:r>
              <a:rPr lang="en-US" sz="3200" dirty="0"/>
              <a:t> Fisher’s Exact Test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2238" y="1405382"/>
            <a:ext cx="10012101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Example: In human genome background (30,000 gene total), 40 genes are involved in p53 signaling pathway. A given </a:t>
            </a:r>
            <a:r>
              <a:rPr lang="en-US" sz="2000" u="sng" dirty="0"/>
              <a:t>gene list</a:t>
            </a:r>
            <a:r>
              <a:rPr lang="en-US" sz="2000" dirty="0"/>
              <a:t> has found that 3 out of 300 belong to p53 signaling pathway. We ask the question if 3/300 is more than random chance comparing to the human background of 40/30000.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Null Hypothesis: the </a:t>
            </a:r>
            <a:r>
              <a:rPr lang="en-US" sz="2000" u="sng" dirty="0"/>
              <a:t>gene list</a:t>
            </a:r>
            <a:r>
              <a:rPr lang="en-US" sz="2000" dirty="0"/>
              <a:t> is specifically associated (enriched) in the p53 signaling pathway no more than random chance.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Fisher Exact p-value = 0.008. Since p&lt;0.05 the </a:t>
            </a:r>
            <a:r>
              <a:rPr lang="en-US" sz="2000" u="sng" dirty="0"/>
              <a:t>gene list</a:t>
            </a:r>
            <a:r>
              <a:rPr lang="en-US" sz="2000" dirty="0"/>
              <a:t> is specifically associated (enriched) in the p53 signaling pathway more than random chance.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093057"/>
              </p:ext>
            </p:extLst>
          </p:nvPr>
        </p:nvGraphicFramePr>
        <p:xfrm>
          <a:off x="2837610" y="3913761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p53</a:t>
                      </a:r>
                      <a:r>
                        <a:rPr lang="en-US" baseline="0" dirty="0"/>
                        <a:t> pathway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p53</a:t>
                      </a:r>
                      <a:r>
                        <a:rPr lang="en-US" baseline="0" dirty="0"/>
                        <a:t> pathway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785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Enrichment </a:t>
            </a:r>
            <a:r>
              <a:rPr lang="mr-IN" sz="3200" dirty="0"/>
              <a:t>–</a:t>
            </a:r>
            <a:r>
              <a:rPr lang="en-US" sz="3200" dirty="0"/>
              <a:t> EASE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2238" y="1405382"/>
            <a:ext cx="10012101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The Fisher Exact test is sensitive to the inter-relationship of ontology terms and thus tends to over-predict.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DAVID’s EASE statistic is a modified Fisher Exact test that requires more genes as evidence of an enriched ontology term: 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EASE p-value = 0.06. Since p&gt;0.05 the </a:t>
            </a:r>
            <a:r>
              <a:rPr lang="en-US" sz="2000" u="sng" dirty="0"/>
              <a:t>gene list</a:t>
            </a:r>
            <a:r>
              <a:rPr lang="en-US" sz="2000" dirty="0"/>
              <a:t> is </a:t>
            </a:r>
            <a:r>
              <a:rPr lang="en-US" sz="2000" u="sng" dirty="0"/>
              <a:t>not</a:t>
            </a:r>
            <a:r>
              <a:rPr lang="en-US" sz="2000" dirty="0"/>
              <a:t> associated (enriched) in the p53 signaling pathway more than random chance.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D310FC-8B3B-1440-A889-F3A2C0243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81191"/>
              </p:ext>
            </p:extLst>
          </p:nvPr>
        </p:nvGraphicFramePr>
        <p:xfrm>
          <a:off x="2710288" y="344346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p53</a:t>
                      </a:r>
                      <a:r>
                        <a:rPr lang="en-US" baseline="0" dirty="0"/>
                        <a:t> pathway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not p53</a:t>
                      </a:r>
                      <a:r>
                        <a:rPr lang="en-US" baseline="0"/>
                        <a:t> </a:t>
                      </a:r>
                      <a:r>
                        <a:rPr lang="en-US" baseline="0" dirty="0"/>
                        <a:t>pathway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6857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Comprehensive Antibiotic Resistance Database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8CEC2F-07E4-8E46-9BE2-F081C8134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678445" cy="360121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Integrates ontologies, sequence similarity models, and genome annotation algorithms to predict </a:t>
            </a:r>
            <a:r>
              <a:rPr lang="en-US" sz="2000" dirty="0" err="1"/>
              <a:t>resistome</a:t>
            </a:r>
            <a:r>
              <a:rPr lang="en-US" sz="2000" dirty="0"/>
              <a:t> and antibiogram for pathogens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err="1"/>
              <a:t>Resistome</a:t>
            </a:r>
            <a:r>
              <a:rPr lang="en-US" dirty="0"/>
              <a:t> – the complement of resistance genes in a pathogen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Antibiogram – the range of drug resistance and susceptibility in a pathogen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All data and algorithms organized by the Antibiotic Resistance Ontology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will be working with the latest version in the lab</a:t>
            </a:r>
          </a:p>
        </p:txBody>
      </p:sp>
    </p:spTree>
    <p:extLst>
      <p:ext uri="{BB962C8B-B14F-4D97-AF65-F5344CB8AC3E}">
        <p14:creationId xmlns:p14="http://schemas.microsoft.com/office/powerpoint/2010/main" val="401873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Coming up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93DB97-68B7-7E43-9105-1B755BB7F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289" y="1113147"/>
            <a:ext cx="6430561" cy="5117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EF6872-6B76-954D-80FA-AD121D21A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30" y="2039874"/>
            <a:ext cx="4273550" cy="1193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610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Coming up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160F2-A3E6-0D40-B74E-2CB5B2C2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60" y="1405382"/>
            <a:ext cx="6808350" cy="4573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C370D6-6B3C-7B43-A4AD-3CDE33646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30" y="2039874"/>
            <a:ext cx="4273550" cy="1193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110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Coming up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0BCF68-C042-184D-945B-E91124CD7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4" y="1765754"/>
            <a:ext cx="5048812" cy="28455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9977F08E-0C1C-194A-BD7E-E8668850493C}"/>
              </a:ext>
            </a:extLst>
          </p:cNvPr>
          <p:cNvSpPr/>
          <p:nvPr/>
        </p:nvSpPr>
        <p:spPr>
          <a:xfrm>
            <a:off x="2808789" y="3553265"/>
            <a:ext cx="914400" cy="35302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2EE8E-AF7D-D44D-A6FA-D36D81B8A466}"/>
              </a:ext>
            </a:extLst>
          </p:cNvPr>
          <p:cNvSpPr txBox="1"/>
          <p:nvPr/>
        </p:nvSpPr>
        <p:spPr>
          <a:xfrm>
            <a:off x="6400800" y="1273215"/>
            <a:ext cx="4734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extensions will be granted</a:t>
            </a:r>
          </a:p>
          <a:p>
            <a:endParaRPr lang="en-US" dirty="0"/>
          </a:p>
          <a:p>
            <a:r>
              <a:rPr lang="en-US" dirty="0"/>
              <a:t>Please get in touch if you don’t think you’ll be able to catch up on all labs by Oct 22nd</a:t>
            </a:r>
          </a:p>
        </p:txBody>
      </p:sp>
    </p:spTree>
    <p:extLst>
      <p:ext uri="{BB962C8B-B14F-4D97-AF65-F5344CB8AC3E}">
        <p14:creationId xmlns:p14="http://schemas.microsoft.com/office/powerpoint/2010/main" val="808420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 err="1"/>
              <a:t>BioCuration</a:t>
            </a:r>
            <a:r>
              <a:rPr lang="en-US" sz="3200" dirty="0"/>
              <a:t> &amp; Databases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7AD51-3A1E-3B4C-959B-1489B7E46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5951397" cy="360121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One of the most important tools in bioinformatics today is the database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Primary – raw data – DNA sequence, protein structure, chemical structure, gene expression measurements, </a:t>
            </a:r>
            <a:r>
              <a:rPr lang="en-US" dirty="0" err="1"/>
              <a:t>etc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/>
              <a:t>Secondary – integration of many sources of primary data, often organism-specific (e.g. </a:t>
            </a:r>
            <a:r>
              <a:rPr lang="en-US" i="1" dirty="0"/>
              <a:t>Drosophila</a:t>
            </a:r>
            <a:r>
              <a:rPr lang="en-US" dirty="0"/>
              <a:t> DB) or area specific (e.g. drug-drug interaction DB)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Literature curation (human or automated) and higher-level conceptual organization of knowledge (e.g. ontologies) increasingly important</a:t>
            </a:r>
            <a:endParaRPr lang="is-IS" dirty="0"/>
          </a:p>
        </p:txBody>
      </p:sp>
      <p:pic>
        <p:nvPicPr>
          <p:cNvPr id="3" name="Picture 2" descr="biocurato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91" y="2042604"/>
            <a:ext cx="4152869" cy="31619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621122" y="6418430"/>
            <a:ext cx="7393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Burge et al. 2012. </a:t>
            </a:r>
            <a:r>
              <a:rPr lang="en-US" sz="1100" dirty="0" err="1"/>
              <a:t>Biocurators</a:t>
            </a:r>
            <a:r>
              <a:rPr lang="en-US" sz="1100" dirty="0"/>
              <a:t> and </a:t>
            </a:r>
            <a:r>
              <a:rPr lang="en-US" sz="1100" dirty="0" err="1"/>
              <a:t>biocuration</a:t>
            </a:r>
            <a:r>
              <a:rPr lang="en-US" sz="1100" dirty="0"/>
              <a:t>: surveying the 21st century challenges. Database Mar 20:bar059</a:t>
            </a:r>
          </a:p>
        </p:txBody>
      </p:sp>
    </p:spTree>
    <p:extLst>
      <p:ext uri="{BB962C8B-B14F-4D97-AF65-F5344CB8AC3E}">
        <p14:creationId xmlns:p14="http://schemas.microsoft.com/office/powerpoint/2010/main" val="3891843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Integrating Knowledge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F035B5-C14E-5A46-8C9B-4A5C5CD12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215848" cy="3601212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We have sequenced a large number of diverse genomes, each with thousands of predicted genes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We have performed genome-wide gene expression or gene knock-down experiments to understand the role of these genes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High-throughput experimental methods are producing increasingly complex data sets about the interactions between genes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We have a century of knowledge about molecular &amp; cell biology, physiology, biochemistry, etc. Yet publications rates are increasing!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How do we integrate these data to obtain a deeper understanding of biology?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How do we interpret experiments that generate thousands or millions of data points?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16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Integrating Knowledge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BA3285-6779-974C-9FC5-7646D1891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8311722" cy="3601212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scientific literature and the peer-reviewed publication system that drives it is at the heart of scientific advancement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Transparency, repeatability, and readability are important aspects of scientific publishing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 good scientific publication is highly informative – to a human reader – but very hard for a computer to work with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To a computer scientist, information is “bits” organized via strict rules – good digital representations of knowledge</a:t>
            </a:r>
          </a:p>
        </p:txBody>
      </p:sp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2012093" y="1405382"/>
            <a:ext cx="7704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“Literature is informative but is not information”</a:t>
            </a:r>
          </a:p>
          <a:p>
            <a:r>
              <a:rPr lang="en-US" dirty="0"/>
              <a:t>	 – Dr. Suzanna Lewis, Lawrence Berkeley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1976379784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9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E14209578E4548BC938079A971274D" ma:contentTypeVersion="2" ma:contentTypeDescription="Create a new document." ma:contentTypeScope="" ma:versionID="fa73ee263d899af5e67e58e29680dca9">
  <xsd:schema xmlns:xsd="http://www.w3.org/2001/XMLSchema" xmlns:xs="http://www.w3.org/2001/XMLSchema" xmlns:p="http://schemas.microsoft.com/office/2006/metadata/properties" xmlns:ns2="737563e2-00f2-486e-b104-76cffd08eaac" targetNamespace="http://schemas.microsoft.com/office/2006/metadata/properties" ma:root="true" ma:fieldsID="c6b475069ef214de6a38bccaa8fbfc06" ns2:_="">
    <xsd:import namespace="737563e2-00f2-486e-b104-76cffd08ea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7563e2-00f2-486e-b104-76cffd08ea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7FEA2A-F4CF-4237-A8D7-65D4B3BC672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A4DA7D1-262B-4039-A517-205567CB98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741BCD-9E4D-4380-9B4C-6C908C0009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7563e2-00f2-486e-b104-76cffd08e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7854</TotalTime>
  <Words>2258</Words>
  <Application>Microsoft Macintosh PowerPoint</Application>
  <PresentationFormat>Widescreen</PresentationFormat>
  <Paragraphs>251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Neue Haas Grotesk Text Pro</vt:lpstr>
      <vt:lpstr>Times</vt:lpstr>
      <vt:lpstr>PunchcardVTI</vt:lpstr>
      <vt:lpstr>Biochem 3BP3</vt:lpstr>
      <vt:lpstr>This week...</vt:lpstr>
      <vt:lpstr>Coming up …</vt:lpstr>
      <vt:lpstr>Coming up …</vt:lpstr>
      <vt:lpstr>Coming up …</vt:lpstr>
      <vt:lpstr>Coming up …</vt:lpstr>
      <vt:lpstr>BioCuration &amp; Databases</vt:lpstr>
      <vt:lpstr>Integrating Knowledge</vt:lpstr>
      <vt:lpstr>Integrating Knowledge</vt:lpstr>
      <vt:lpstr>Integrating Knowledge</vt:lpstr>
      <vt:lpstr>Ontologies</vt:lpstr>
      <vt:lpstr>CYP1A1 Annotated by the Gene Ontology</vt:lpstr>
      <vt:lpstr>CYP1A1 Annotated by the Gene Ontology</vt:lpstr>
      <vt:lpstr>“Iron Ion Binding” Gene Ontology term</vt:lpstr>
      <vt:lpstr>“Iron Ion Binding” Gene Ontology term</vt:lpstr>
      <vt:lpstr>PowerPoint Presentation</vt:lpstr>
      <vt:lpstr>OBO &amp; OWL formats</vt:lpstr>
      <vt:lpstr>OBO Foundry</vt:lpstr>
      <vt:lpstr>OBO Foundry</vt:lpstr>
      <vt:lpstr>PowerPoint Presentation</vt:lpstr>
      <vt:lpstr>Networks</vt:lpstr>
      <vt:lpstr>Glycolysis in KEGG</vt:lpstr>
      <vt:lpstr>Interactomes</vt:lpstr>
      <vt:lpstr>PowerPoint Presentation</vt:lpstr>
      <vt:lpstr>Data Formats &amp; Software</vt:lpstr>
      <vt:lpstr>Data Formats &amp; Software</vt:lpstr>
      <vt:lpstr>PowerPoint Presentation</vt:lpstr>
      <vt:lpstr>Connections &amp; Cross-References</vt:lpstr>
      <vt:lpstr>Enrichment</vt:lpstr>
      <vt:lpstr>Enrichment Example:</vt:lpstr>
      <vt:lpstr>Enrichment Example:</vt:lpstr>
      <vt:lpstr>Enrichment Example - KEGG</vt:lpstr>
      <vt:lpstr>Enrichment Example - Interactomes</vt:lpstr>
      <vt:lpstr>Enrichment Example - Interactomes</vt:lpstr>
      <vt:lpstr>PowerPoint Presentation</vt:lpstr>
      <vt:lpstr>Enrichment – Fisher’s Exact Test</vt:lpstr>
      <vt:lpstr>Enrichment – EASE</vt:lpstr>
      <vt:lpstr>Comprehensive Antibiotic Resistance Database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J. Stearns</cp:lastModifiedBy>
  <cp:revision>109</cp:revision>
  <dcterms:created xsi:type="dcterms:W3CDTF">2021-09-06T20:48:31Z</dcterms:created>
  <dcterms:modified xsi:type="dcterms:W3CDTF">2021-10-06T16:24:22Z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0x010100BAE14209578E4548BC938079A971274D</vt:lpwstr>
  </property>
</Properties>
</file>